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0"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27243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2547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02019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128930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54960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379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82E98EF-9A19-4CD6-976F-6F31E5A707E9}" type="datetimeFigureOut">
              <a:rPr lang="en-US" smtClean="0"/>
              <a:t>12/28/2018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10394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82E98EF-9A19-4CD6-976F-6F31E5A707E9}" type="datetimeFigureOut">
              <a:rPr lang="en-US" smtClean="0"/>
              <a:t>12/28/2018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68877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2E98EF-9A19-4CD6-976F-6F31E5A707E9}" type="datetimeFigureOut">
              <a:rPr lang="en-US" smtClean="0"/>
              <a:t>12/28/2018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38734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71526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39966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61BDE-536C-4CA6-83C2-4E2A3026689F}" type="slidenum">
              <a:rPr lang="en-US" smtClean="0"/>
              <a:t>‹#›</a:t>
            </a:fld>
            <a:endParaRPr lang="en-US"/>
          </a:p>
        </p:txBody>
      </p:sp>
    </p:spTree>
    <p:extLst>
      <p:ext uri="{BB962C8B-B14F-4D97-AF65-F5344CB8AC3E}">
        <p14:creationId xmlns:p14="http://schemas.microsoft.com/office/powerpoint/2010/main" val="471869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rtl="1"/>
            <a:r>
              <a:rPr lang="ar-IQ" b="1" dirty="0" smtClean="0"/>
              <a:t>انتاج اعناب (العملي)</a:t>
            </a:r>
            <a:r>
              <a:rPr lang="en-US" dirty="0"/>
              <a:t/>
            </a:r>
            <a:br>
              <a:rPr lang="en-US" dirty="0"/>
            </a:br>
            <a:r>
              <a:rPr lang="ar-IQ" sz="4000" b="1" dirty="0">
                <a:solidFill>
                  <a:prstClr val="black"/>
                </a:solidFill>
              </a:rPr>
              <a:t>المرحلة الرابعة / بستنة وهندسة </a:t>
            </a:r>
            <a:r>
              <a:rPr lang="ar-IQ" sz="4000" b="1" dirty="0" smtClean="0">
                <a:solidFill>
                  <a:prstClr val="black"/>
                </a:solidFill>
              </a:rPr>
              <a:t>حدائق</a:t>
            </a:r>
            <a:br>
              <a:rPr lang="ar-IQ" sz="4000" b="1" dirty="0" smtClean="0">
                <a:solidFill>
                  <a:prstClr val="black"/>
                </a:solidFill>
              </a:rPr>
            </a:br>
            <a:endParaRPr lang="en-US" dirty="0"/>
          </a:p>
        </p:txBody>
      </p:sp>
      <p:sp>
        <p:nvSpPr>
          <p:cNvPr id="3" name="عنوان فرعي 2"/>
          <p:cNvSpPr>
            <a:spLocks noGrp="1"/>
          </p:cNvSpPr>
          <p:nvPr>
            <p:ph type="subTitle" idx="1"/>
          </p:nvPr>
        </p:nvSpPr>
        <p:spPr/>
        <p:txBody>
          <a:bodyPr/>
          <a:lstStyle/>
          <a:p>
            <a:r>
              <a:rPr lang="ar-IQ" sz="4000" b="1" dirty="0">
                <a:solidFill>
                  <a:prstClr val="black"/>
                </a:solidFill>
                <a:ea typeface="+mj-ea"/>
                <a:cs typeface="Times New Roman"/>
              </a:rPr>
              <a:t>د.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435280" cy="5793507"/>
          </a:xfrm>
        </p:spPr>
        <p:txBody>
          <a:bodyPr>
            <a:normAutofit fontScale="47500" lnSpcReduction="20000"/>
          </a:bodyPr>
          <a:lstStyle/>
          <a:p>
            <a:pPr algn="just" rtl="1"/>
            <a:r>
              <a:rPr lang="ar-SA" sz="5100" b="1" dirty="0"/>
              <a:t>-الجذور العرضية </a:t>
            </a:r>
            <a:r>
              <a:rPr lang="en-US" sz="5100" b="1" dirty="0"/>
              <a:t>Adventitious roots</a:t>
            </a:r>
            <a:r>
              <a:rPr lang="ar-SA" sz="5100" b="1" dirty="0"/>
              <a:t> : هذا النوع من الجذور يتكون نتيجة إكثار الكرمة بأحد طرق الإكثار الخضري وهناك نوعان من الجذور العرضية المتكونة في العنب هما :</a:t>
            </a:r>
            <a:endParaRPr lang="en-US" sz="5100" dirty="0"/>
          </a:p>
          <a:p>
            <a:pPr lvl="0" algn="just" rtl="1"/>
            <a:r>
              <a:rPr lang="ar-SA" sz="5100" b="1" dirty="0"/>
              <a:t>الجذور المتكونة على العقل : تتكون الجذور العرضية عند التكاثر بالعقل عند مستوى العقد كما يمكن أن تظهر هذه الجذور على السلاميات </a:t>
            </a:r>
            <a:r>
              <a:rPr lang="ar-SA" sz="5100" b="1" dirty="0" err="1"/>
              <a:t>ايظا</a:t>
            </a:r>
            <a:r>
              <a:rPr lang="ar-SA" sz="5100" b="1" dirty="0"/>
              <a:t> ، تظهر الجذور عادة وتنمو عند العقد حيث توجد عدة مواد هرمونية متجمعة هناك ونتيجة لحركة هذه المواد الهرمونية من منطقة العقد تحت البرعم إلى السلاميات يمكن أن تظهر الجذور على السلاميات </a:t>
            </a:r>
            <a:r>
              <a:rPr lang="ar-SA" sz="5100" b="1" dirty="0" err="1"/>
              <a:t>ايظا</a:t>
            </a:r>
            <a:r>
              <a:rPr lang="ar-SA" sz="5100" b="1" dirty="0"/>
              <a:t> . بعد وصول الجذور إلى طول 12سم تظهر عليها الجذور الأولية وعلى هذه الجذور تظهر الجذور ثانوية وهكذا . وفي حالة استعمال عقلة تحتوي على ثلاثة عيون مدفونة في التربة تظهر على هذه العقلة ثلاث طبقات من الجذور التي تسمى بأسماء مختلفة حسب موقعها على العقلة فالجذور السفلى تسمى الجذور القاعدية التي تنمو أمام العقدة القاعدية للعقلة والتي تتطور مكونة الجهاز الجذري الخاص بالكرمة ، أما الجذور الوسطية فتتكون أمام العقدة الوسطية التي عادة تزال في السنة الأولى من الزراعة بينما الجذور العليا تنمو أمام العقدة العليا عند مستوى سطح التربة وهذه الجذور تستبعد </a:t>
            </a:r>
            <a:r>
              <a:rPr lang="ar-SA" sz="5100" b="1" dirty="0" err="1"/>
              <a:t>ايظا</a:t>
            </a:r>
            <a:r>
              <a:rPr lang="ar-SA" sz="5100" b="1" dirty="0"/>
              <a:t> . </a:t>
            </a:r>
            <a:endParaRPr lang="en-US" sz="5100" dirty="0"/>
          </a:p>
        </p:txBody>
      </p:sp>
    </p:spTree>
    <p:extLst>
      <p:ext uri="{BB962C8B-B14F-4D97-AF65-F5344CB8AC3E}">
        <p14:creationId xmlns:p14="http://schemas.microsoft.com/office/powerpoint/2010/main" val="3406386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19256" cy="5721499"/>
          </a:xfrm>
        </p:spPr>
        <p:txBody>
          <a:bodyPr>
            <a:normAutofit/>
          </a:bodyPr>
          <a:lstStyle/>
          <a:p>
            <a:pPr algn="just" rtl="1"/>
            <a:r>
              <a:rPr lang="ar-SA" b="1" dirty="0"/>
              <a:t>الجذور الهوائية : تنشا هذه الجذور على جذع وأفرع الكرمة وبصورة خاصة في الأجواء الرطبة والحارة كالزراعة في البيوت الزجاجية والبلاستيكية ، حيث تساعد الحرارة والرطوبة المرتفعتين على إخراج هذه الجذور كما تلاحظ هذه الجذور على العنب النامي في المناطق شبه الاستوائية وتكون هذه الجذور كثيرة الوجود في مختلف أنواع العنب الأمريكي غير المزروع البري مثل (</a:t>
            </a:r>
            <a:r>
              <a:rPr lang="en-US" b="1" dirty="0" err="1"/>
              <a:t>Vitis</a:t>
            </a:r>
            <a:r>
              <a:rPr lang="en-US" b="1" dirty="0"/>
              <a:t> </a:t>
            </a:r>
            <a:r>
              <a:rPr lang="en-US" b="1" dirty="0" err="1"/>
              <a:t>rotundifolia</a:t>
            </a:r>
            <a:r>
              <a:rPr lang="ar-SA" b="1" dirty="0"/>
              <a:t>) حيث تكون كثيرة العدد ومثل هذه الجذور تكون نادرة الحدوث في المزارع الاعتيادية وان وجدت فإنها لاتصل إلى أحجام كبيرة . </a:t>
            </a:r>
            <a:endParaRPr lang="en-US" dirty="0"/>
          </a:p>
          <a:p>
            <a:endParaRPr lang="en-US" dirty="0"/>
          </a:p>
        </p:txBody>
      </p:sp>
    </p:spTree>
    <p:extLst>
      <p:ext uri="{BB962C8B-B14F-4D97-AF65-F5344CB8AC3E}">
        <p14:creationId xmlns:p14="http://schemas.microsoft.com/office/powerpoint/2010/main" val="114483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260649"/>
            <a:ext cx="8496944" cy="5693866"/>
          </a:xfrm>
          <a:prstGeom prst="rect">
            <a:avLst/>
          </a:prstGeom>
        </p:spPr>
        <p:txBody>
          <a:bodyPr wrap="square">
            <a:spAutoFit/>
          </a:bodyPr>
          <a:lstStyle/>
          <a:p>
            <a:pPr algn="r" rtl="1"/>
            <a:r>
              <a:rPr lang="ar-SA" sz="2800" b="1" dirty="0"/>
              <a:t>تقسيم الجذور حسب العمر :- تكون الجذور حسب العمر أما سنوية تتكون في كل فصل نمو وتموت وتكون ذات لون ابيض أو تكون  الجذور متعددة السنين حيث يكون عمرها أطول ولونها غامق .</a:t>
            </a:r>
            <a:endParaRPr lang="en-US" sz="2800" dirty="0"/>
          </a:p>
          <a:p>
            <a:pPr algn="r" rtl="1"/>
            <a:r>
              <a:rPr lang="ar-SA" sz="2800" b="1" dirty="0"/>
              <a:t>عدد الجذور :- عدد الجذور يختلف حسب طريقة الإكثار والصنف وعمر </a:t>
            </a:r>
            <a:r>
              <a:rPr lang="ar-SA" sz="2800" b="1" dirty="0" err="1"/>
              <a:t>الكرمات</a:t>
            </a:r>
            <a:r>
              <a:rPr lang="ar-SA" sz="2800" b="1" dirty="0"/>
              <a:t> المزروعة ففي حالة الإكثار الجنسي يتكون للكرمة جذور وتدي واحد تتفرع منه جذور أخرى أما في حالة الإكثار الخضري بالعقل يتكون عدة جذور عرضية متشابهة الحجم تتشعب إلى جذور أخرى اصغر منها وبالتالي عدد الجذور المتكونة في الإكثار الخضري أكثر من الجذور المتكونة في الإكثار الجنسي .</a:t>
            </a:r>
            <a:endParaRPr lang="en-US" sz="2800" dirty="0"/>
          </a:p>
          <a:p>
            <a:pPr algn="r"/>
            <a:r>
              <a:rPr lang="ar-SA" sz="2800" b="1" dirty="0"/>
              <a:t>أحجام الجذور :- تختلف أحجام الجذور حسب أعمارها فالجذور السنوية تكون ذات أحجام صغيرة يتراوح  طولها بين 5</a:t>
            </a:r>
            <a:r>
              <a:rPr lang="en-US" sz="2800" b="1" dirty="0"/>
              <a:t>,</a:t>
            </a:r>
            <a:r>
              <a:rPr lang="ar-SA" sz="2800" b="1" dirty="0"/>
              <a:t>1-3سم وسمكها بين 3</a:t>
            </a:r>
            <a:r>
              <a:rPr lang="en-US" sz="2800" b="1" dirty="0"/>
              <a:t>,</a:t>
            </a:r>
            <a:r>
              <a:rPr lang="ar-SA" sz="2800" b="1" dirty="0"/>
              <a:t>0-5</a:t>
            </a:r>
            <a:r>
              <a:rPr lang="en-US" sz="2800" b="1" dirty="0"/>
              <a:t>,</a:t>
            </a:r>
            <a:r>
              <a:rPr lang="ar-SA" sz="2800" b="1" dirty="0"/>
              <a:t>0ملم أما الجذور المتعددة السنين فيتراوح طولها بين 3-25م حسب طبيعة التربة وعمق الماء </a:t>
            </a:r>
            <a:endParaRPr lang="en-US" sz="2800" dirty="0"/>
          </a:p>
        </p:txBody>
      </p:sp>
    </p:spTree>
    <p:extLst>
      <p:ext uri="{BB962C8B-B14F-4D97-AF65-F5344CB8AC3E}">
        <p14:creationId xmlns:p14="http://schemas.microsoft.com/office/powerpoint/2010/main" val="249377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11560" y="1484784"/>
            <a:ext cx="8064896" cy="3416320"/>
          </a:xfrm>
          <a:prstGeom prst="rect">
            <a:avLst/>
          </a:prstGeom>
        </p:spPr>
        <p:txBody>
          <a:bodyPr wrap="square">
            <a:spAutoFit/>
          </a:bodyPr>
          <a:lstStyle/>
          <a:p>
            <a:pPr algn="just" rtl="1"/>
            <a:r>
              <a:rPr lang="ar-SA" sz="3600" b="1" dirty="0"/>
              <a:t>الأرضي وسمكها يتراوح بين 5-15سم . يختلف طول وسمك الجذور حسب عوامل عديدة منها النوع والصنف والأصل وطبيعة التربة .</a:t>
            </a:r>
            <a:endParaRPr lang="en-US" sz="3600" dirty="0"/>
          </a:p>
          <a:p>
            <a:pPr algn="just" rtl="1"/>
            <a:r>
              <a:rPr lang="ar-SA" sz="3600" b="1" dirty="0"/>
              <a:t>(فمثلا الجذور المتكونة في ظروف الجفاف (الأعناب </a:t>
            </a:r>
            <a:r>
              <a:rPr lang="ar-SA" sz="3600" b="1" dirty="0" err="1"/>
              <a:t>الديمية</a:t>
            </a:r>
            <a:r>
              <a:rPr lang="ar-SA" sz="3600" b="1" dirty="0"/>
              <a:t>) وفي الترب الغنية بالكالسيوم أطول واسمك من الجذور المتكونة في الترب الرطبة ).</a:t>
            </a:r>
            <a:endParaRPr lang="en-US" sz="3600" dirty="0"/>
          </a:p>
        </p:txBody>
      </p:sp>
    </p:spTree>
    <p:extLst>
      <p:ext uri="{BB962C8B-B14F-4D97-AF65-F5344CB8AC3E}">
        <p14:creationId xmlns:p14="http://schemas.microsoft.com/office/powerpoint/2010/main" val="417274941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447</Words>
  <Application>Microsoft Office PowerPoint</Application>
  <PresentationFormat>عرض على الشاشة (3:4)‏</PresentationFormat>
  <Paragraphs>10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انتاج اعناب (العملي) المرحلة الرابعة / بستنة وهندسة حدائق </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10</cp:revision>
  <dcterms:created xsi:type="dcterms:W3CDTF">2018-12-28T09:16:32Z</dcterms:created>
  <dcterms:modified xsi:type="dcterms:W3CDTF">2018-12-28T10:54:10Z</dcterms:modified>
</cp:coreProperties>
</file>